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8"/>
  </p:notesMasterIdLst>
  <p:sldIdLst>
    <p:sldId id="259" r:id="rId2"/>
    <p:sldId id="261" r:id="rId3"/>
    <p:sldId id="262" r:id="rId4"/>
    <p:sldId id="256" r:id="rId5"/>
    <p:sldId id="275" r:id="rId6"/>
    <p:sldId id="263" r:id="rId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4A33"/>
    <a:srgbClr val="01A643"/>
    <a:srgbClr val="1E991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4965"/>
    <p:restoredTop sz="79297" autoAdjust="0"/>
  </p:normalViewPr>
  <p:slideViewPr>
    <p:cSldViewPr snapToGrid="0" snapToObjects="1">
      <p:cViewPr varScale="1">
        <p:scale>
          <a:sx n="68" d="100"/>
          <a:sy n="68" d="100"/>
        </p:scale>
        <p:origin x="80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D501454-9AAD-B447-82D7-2103F5CC482B}" type="datetimeFigureOut">
              <a:rPr lang="en-US" smtClean="0"/>
              <a:t>10/24/2019</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609985-3A82-0A42-9AB7-96E118272C55}" type="slidenum">
              <a:rPr lang="en-US" smtClean="0"/>
              <a:t>‹#›</a:t>
            </a:fld>
            <a:endParaRPr lang="en-US" dirty="0"/>
          </a:p>
        </p:txBody>
      </p:sp>
    </p:spTree>
    <p:extLst>
      <p:ext uri="{BB962C8B-B14F-4D97-AF65-F5344CB8AC3E}">
        <p14:creationId xmlns:p14="http://schemas.microsoft.com/office/powerpoint/2010/main" val="31265217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Many parks, communities and organizations are Greening their equipment fleet to both reduce their environmental footprint and as a  way to promote their efforts to gain support.</a:t>
            </a:r>
            <a:r>
              <a:rPr lang="en-US" b="0" dirty="0"/>
              <a:t>  DC “greened” several pieces of equipment in demonstration projects. Others such as Logan Airport and the NY/NJ Port Authority have greened high visibility vehicles as a way to show the public their commitment to reducing their environmental footprint.</a:t>
            </a:r>
          </a:p>
          <a:p>
            <a:endParaRPr lang="en-US" dirty="0"/>
          </a:p>
        </p:txBody>
      </p:sp>
      <p:sp>
        <p:nvSpPr>
          <p:cNvPr id="4" name="Slide Number Placeholder 3"/>
          <p:cNvSpPr>
            <a:spLocks noGrp="1"/>
          </p:cNvSpPr>
          <p:nvPr>
            <p:ph type="sldNum" sz="quarter" idx="5"/>
          </p:nvPr>
        </p:nvSpPr>
        <p:spPr/>
        <p:txBody>
          <a:bodyPr/>
          <a:lstStyle/>
          <a:p>
            <a:fld id="{AC609985-3A82-0A42-9AB7-96E118272C55}" type="slidenum">
              <a:rPr lang="en-US" smtClean="0"/>
              <a:t>2</a:t>
            </a:fld>
            <a:endParaRPr lang="en-US" dirty="0"/>
          </a:p>
        </p:txBody>
      </p:sp>
    </p:spTree>
    <p:extLst>
      <p:ext uri="{BB962C8B-B14F-4D97-AF65-F5344CB8AC3E}">
        <p14:creationId xmlns:p14="http://schemas.microsoft.com/office/powerpoint/2010/main" val="26411045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opportunity to significantly improve the health and safety of the personnel working in </a:t>
            </a:r>
            <a:r>
              <a:rPr lang="en-US" b="1" dirty="0"/>
              <a:t>shop areas</a:t>
            </a:r>
            <a:r>
              <a:rPr lang="en-US" dirty="0"/>
              <a:t> is with Biobased alternatives to the products typically used for vehicle and equipment maintenance.  Many perform better than the petroleum based products.  One example here is Biobased Parts Washer fluid which is non flammable, with a flash point of over 300 degrees.  </a:t>
            </a:r>
          </a:p>
          <a:p>
            <a:endParaRPr lang="en-US" dirty="0"/>
          </a:p>
        </p:txBody>
      </p:sp>
      <p:sp>
        <p:nvSpPr>
          <p:cNvPr id="4" name="Slide Number Placeholder 3"/>
          <p:cNvSpPr>
            <a:spLocks noGrp="1"/>
          </p:cNvSpPr>
          <p:nvPr>
            <p:ph type="sldNum" sz="quarter" idx="5"/>
          </p:nvPr>
        </p:nvSpPr>
        <p:spPr/>
        <p:txBody>
          <a:bodyPr/>
          <a:lstStyle/>
          <a:p>
            <a:fld id="{AC609985-3A82-0A42-9AB7-96E118272C55}" type="slidenum">
              <a:rPr lang="en-US" smtClean="0"/>
              <a:t>3</a:t>
            </a:fld>
            <a:endParaRPr lang="en-US" dirty="0"/>
          </a:p>
        </p:txBody>
      </p:sp>
    </p:spTree>
    <p:extLst>
      <p:ext uri="{BB962C8B-B14F-4D97-AF65-F5344CB8AC3E}">
        <p14:creationId xmlns:p14="http://schemas.microsoft.com/office/powerpoint/2010/main" val="2886624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Grounds Maintenance - “Green-Up”  taking care of your green areas</a:t>
            </a:r>
            <a:r>
              <a:rPr lang="en-US" b="0" dirty="0"/>
              <a:t> The use of bio based  2-cycle engine oils, bar an chain oil, trans-hydrostatic fluids all contribute to lessening the environmental footprint of grounds maintenance activities.  Many Class A grounds keeping operations prefer bio based fluids in their equipment because it won’t kill the grass in event of a leak or spill.  Bar and chain oil is a direct loss product.  Every drop of oil goes directly from the bar into the environment. Bio base bar oil is readily biodegradable resulting in a smaller footprint in chainsaw operations.</a:t>
            </a:r>
          </a:p>
          <a:p>
            <a:endParaRPr lang="en-US" dirty="0"/>
          </a:p>
        </p:txBody>
      </p:sp>
      <p:sp>
        <p:nvSpPr>
          <p:cNvPr id="4" name="Slide Number Placeholder 3"/>
          <p:cNvSpPr>
            <a:spLocks noGrp="1"/>
          </p:cNvSpPr>
          <p:nvPr>
            <p:ph type="sldNum" sz="quarter" idx="5"/>
          </p:nvPr>
        </p:nvSpPr>
        <p:spPr/>
        <p:txBody>
          <a:bodyPr/>
          <a:lstStyle/>
          <a:p>
            <a:fld id="{AC609985-3A82-0A42-9AB7-96E118272C55}" type="slidenum">
              <a:rPr lang="en-US" smtClean="0"/>
              <a:t>4</a:t>
            </a:fld>
            <a:endParaRPr lang="en-US" dirty="0"/>
          </a:p>
        </p:txBody>
      </p:sp>
    </p:spTree>
    <p:extLst>
      <p:ext uri="{BB962C8B-B14F-4D97-AF65-F5344CB8AC3E}">
        <p14:creationId xmlns:p14="http://schemas.microsoft.com/office/powerpoint/2010/main" val="3245297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40BC7-0171-4449-858F-5BDF15BB40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0868318-8172-BD48-B494-47D4715825E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3A06B40-E08F-3A44-9726-CDD41F1FFCEE}"/>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5" name="Footer Placeholder 4">
            <a:extLst>
              <a:ext uri="{FF2B5EF4-FFF2-40B4-BE49-F238E27FC236}">
                <a16:creationId xmlns:a16="http://schemas.microsoft.com/office/drawing/2014/main" id="{6B63A1EA-833C-C443-8123-AFFC1DC0F5CD}"/>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A5194D2-BB78-0A4D-87BA-F9C61B515299}"/>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36026212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3D764-4067-1C4A-9794-F6A1D4EEB39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012FD69-649B-6248-B8F4-99FB07D44D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45FB1A-49F4-414B-8CF9-09AAB352FDC5}"/>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5" name="Footer Placeholder 4">
            <a:extLst>
              <a:ext uri="{FF2B5EF4-FFF2-40B4-BE49-F238E27FC236}">
                <a16:creationId xmlns:a16="http://schemas.microsoft.com/office/drawing/2014/main" id="{7A895EBA-6F32-874B-AF95-BB93FFD36D6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BECA019-9B72-034C-A95C-51C5666C38D7}"/>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28119681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FDFA1EE-C2C5-794C-A9DE-09ACA9DCDD8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B35FD0-D23F-4E4C-A037-D59537024C5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DE23BF-859E-544F-AB88-850B388E82E6}"/>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5" name="Footer Placeholder 4">
            <a:extLst>
              <a:ext uri="{FF2B5EF4-FFF2-40B4-BE49-F238E27FC236}">
                <a16:creationId xmlns:a16="http://schemas.microsoft.com/office/drawing/2014/main" id="{D146FBDF-E88B-514C-8D63-A08A6EB926E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3FBE89B6-5175-BF44-A1D1-374DBA089CA1}"/>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25264529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4F3700-7E0E-9942-99B1-6DADB90D413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52B99-1436-2E48-9EE1-4F108CEC24B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CB5A9A-0EF7-F644-9C7C-A5B9DFD541A4}"/>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5" name="Footer Placeholder 4">
            <a:extLst>
              <a:ext uri="{FF2B5EF4-FFF2-40B4-BE49-F238E27FC236}">
                <a16:creationId xmlns:a16="http://schemas.microsoft.com/office/drawing/2014/main" id="{14F12BAA-9A2C-CA45-B330-8354F2C841B0}"/>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76504FF-54D6-6B4A-A3B3-3BF39CF4FC22}"/>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27053924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80DCC2-E7BE-C14A-8B5F-F1DBEE5C5BF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E9D0842F-7288-6C47-8F38-D784123533B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963C118-5ED8-E64C-8F3F-B8E9A9C65F48}"/>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5" name="Footer Placeholder 4">
            <a:extLst>
              <a:ext uri="{FF2B5EF4-FFF2-40B4-BE49-F238E27FC236}">
                <a16:creationId xmlns:a16="http://schemas.microsoft.com/office/drawing/2014/main" id="{1459F795-E19F-B041-9CF7-E83BB33F200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77FFE04-A570-3B4D-9775-D8FB28F307A0}"/>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3313154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A513E3-6C8C-C848-AC8C-DFED1C48099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2F950A-6B87-F246-B15A-72AA5C3F97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476F65-F50B-6241-BD46-B3C93BA3B6A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D32FE0-9B52-0640-A8B1-0943EC8477C2}"/>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6" name="Footer Placeholder 5">
            <a:extLst>
              <a:ext uri="{FF2B5EF4-FFF2-40B4-BE49-F238E27FC236}">
                <a16:creationId xmlns:a16="http://schemas.microsoft.com/office/drawing/2014/main" id="{1FB13A42-E4D2-B04A-AEE3-AD6B54C6D4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48DFD2DD-A7FF-F341-9DA5-3BD1B26D3C52}"/>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1473911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F0D9C-91CD-4649-90CD-66DA49A652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449A816-A6FD-E84F-B13A-7B91B488A50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5EA1F99-8612-544F-821C-7309388FFF0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360636F-365F-5E46-9810-17094D058A7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FC62810-8634-774A-BF0B-1C2DE686887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335D8FD-4495-1742-8975-E520514FB834}"/>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8" name="Footer Placeholder 7">
            <a:extLst>
              <a:ext uri="{FF2B5EF4-FFF2-40B4-BE49-F238E27FC236}">
                <a16:creationId xmlns:a16="http://schemas.microsoft.com/office/drawing/2014/main" id="{971AED68-C441-DF46-9B09-187ABCE76BC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D3B4AD34-D635-B146-B2AC-01996915F557}"/>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3824711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3EEAE7-3F74-2241-A3B6-3B3F12E6E5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E5BD57A-F00E-C348-B989-6881B214EDE4}"/>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4" name="Footer Placeholder 3">
            <a:extLst>
              <a:ext uri="{FF2B5EF4-FFF2-40B4-BE49-F238E27FC236}">
                <a16:creationId xmlns:a16="http://schemas.microsoft.com/office/drawing/2014/main" id="{D196C036-2930-8F43-9ED7-45E3618FB17D}"/>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59B02F7C-5F04-0947-9D4D-45694AFD905A}"/>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977723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EEDD5B7-E07E-BF44-B094-482CCFB697A5}"/>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3" name="Footer Placeholder 2">
            <a:extLst>
              <a:ext uri="{FF2B5EF4-FFF2-40B4-BE49-F238E27FC236}">
                <a16:creationId xmlns:a16="http://schemas.microsoft.com/office/drawing/2014/main" id="{3D363CBF-23CB-A54B-B071-5B20045ABD3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081AEA90-8137-F94F-9E75-448F47DEBC50}"/>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17530316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6E73-1C58-6447-9D38-A78BA91256A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EFC3EE4-B66B-BA47-9CB2-FC370BC3E80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FA6C43-92C2-844A-843A-C9599754AC9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5F88CFC-E876-DE4F-B52C-F3C786697FCC}"/>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6" name="Footer Placeholder 5">
            <a:extLst>
              <a:ext uri="{FF2B5EF4-FFF2-40B4-BE49-F238E27FC236}">
                <a16:creationId xmlns:a16="http://schemas.microsoft.com/office/drawing/2014/main" id="{6C2CF779-4B09-6143-B4C5-03712B31885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F3A2AECD-1A96-3A42-BAA1-7D22EB8B480D}"/>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1212970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CB334-9B93-5F4E-AB0A-91564B7CC0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0A62405-1AAA-D742-9B58-A9C1DE11F2F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6946889F-ABD1-5449-8AA0-DD2BDF4F43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5B2CEF2-BD4B-7646-88F2-CBA3CD1B99BE}"/>
              </a:ext>
            </a:extLst>
          </p:cNvPr>
          <p:cNvSpPr>
            <a:spLocks noGrp="1"/>
          </p:cNvSpPr>
          <p:nvPr>
            <p:ph type="dt" sz="half" idx="10"/>
          </p:nvPr>
        </p:nvSpPr>
        <p:spPr/>
        <p:txBody>
          <a:bodyPr/>
          <a:lstStyle/>
          <a:p>
            <a:fld id="{DA5EDCD0-9B16-164E-BE74-3C9A9C0F7E0F}" type="datetimeFigureOut">
              <a:rPr lang="en-US" smtClean="0"/>
              <a:t>10/24/2019</a:t>
            </a:fld>
            <a:endParaRPr lang="en-US" dirty="0"/>
          </a:p>
        </p:txBody>
      </p:sp>
      <p:sp>
        <p:nvSpPr>
          <p:cNvPr id="6" name="Footer Placeholder 5">
            <a:extLst>
              <a:ext uri="{FF2B5EF4-FFF2-40B4-BE49-F238E27FC236}">
                <a16:creationId xmlns:a16="http://schemas.microsoft.com/office/drawing/2014/main" id="{F7853F50-7C7B-A64D-9832-6D431B06AB3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04FE461D-46D8-3B45-A020-E679AE2ABCAB}"/>
              </a:ext>
            </a:extLst>
          </p:cNvPr>
          <p:cNvSpPr>
            <a:spLocks noGrp="1"/>
          </p:cNvSpPr>
          <p:nvPr>
            <p:ph type="sldNum" sz="quarter" idx="12"/>
          </p:nvPr>
        </p:nvSpPr>
        <p:spPr/>
        <p:txBody>
          <a:bodyPr/>
          <a:lstStyle/>
          <a:p>
            <a:fld id="{B0CD4C42-9FF4-CB43-9595-719772B5F902}" type="slidenum">
              <a:rPr lang="en-US" smtClean="0"/>
              <a:t>‹#›</a:t>
            </a:fld>
            <a:endParaRPr lang="en-US" dirty="0"/>
          </a:p>
        </p:txBody>
      </p:sp>
    </p:spTree>
    <p:extLst>
      <p:ext uri="{BB962C8B-B14F-4D97-AF65-F5344CB8AC3E}">
        <p14:creationId xmlns:p14="http://schemas.microsoft.com/office/powerpoint/2010/main" val="4791800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0E407C9-35AD-5945-A9A5-46F916BD4EF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4C345D7-0996-CE4A-B888-6029D6769AF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7B9A9A-C301-4249-839B-EA554114D77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5EDCD0-9B16-164E-BE74-3C9A9C0F7E0F}" type="datetimeFigureOut">
              <a:rPr lang="en-US" smtClean="0"/>
              <a:t>10/24/2019</a:t>
            </a:fld>
            <a:endParaRPr lang="en-US" dirty="0"/>
          </a:p>
        </p:txBody>
      </p:sp>
      <p:sp>
        <p:nvSpPr>
          <p:cNvPr id="5" name="Footer Placeholder 4">
            <a:extLst>
              <a:ext uri="{FF2B5EF4-FFF2-40B4-BE49-F238E27FC236}">
                <a16:creationId xmlns:a16="http://schemas.microsoft.com/office/drawing/2014/main" id="{EEF136D1-F9D0-9445-A5C9-C814BB77028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EFF6CFD9-35BD-A24E-91FA-27AAA98F725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CD4C42-9FF4-CB43-9595-719772B5F902}" type="slidenum">
              <a:rPr lang="en-US" smtClean="0"/>
              <a:t>‹#›</a:t>
            </a:fld>
            <a:endParaRPr lang="en-US" dirty="0"/>
          </a:p>
        </p:txBody>
      </p:sp>
    </p:spTree>
    <p:extLst>
      <p:ext uri="{BB962C8B-B14F-4D97-AF65-F5344CB8AC3E}">
        <p14:creationId xmlns:p14="http://schemas.microsoft.com/office/powerpoint/2010/main" val="36752526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6.JPG"/><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jpeg"/><Relationship Id="rId4" Type="http://schemas.openxmlformats.org/officeDocument/2006/relationships/image" Target="../media/image7.jpe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eg"/><Relationship Id="rId5" Type="http://schemas.openxmlformats.org/officeDocument/2006/relationships/image" Target="../media/image11.png"/><Relationship Id="rId4" Type="http://schemas.openxmlformats.org/officeDocument/2006/relationships/image" Target="../media/image10.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 name="Content Placeholder 8" descr="A close up of a flower garden&#10;&#10;Description automatically generated">
            <a:extLst>
              <a:ext uri="{FF2B5EF4-FFF2-40B4-BE49-F238E27FC236}">
                <a16:creationId xmlns:a16="http://schemas.microsoft.com/office/drawing/2014/main" id="{3F772835-759B-FB4E-AEAA-81C58689D13B}"/>
              </a:ext>
            </a:extLst>
          </p:cNvPr>
          <p:cNvPicPr>
            <a:picLocks noGrp="1" noChangeAspect="1"/>
          </p:cNvPicPr>
          <p:nvPr>
            <p:ph idx="1"/>
          </p:nvPr>
        </p:nvPicPr>
        <p:blipFill rotWithShape="1">
          <a:blip r:embed="rId2"/>
          <a:srcRect t="30555" r="27536" b="8380"/>
          <a:stretch/>
        </p:blipFill>
        <p:spPr>
          <a:xfrm>
            <a:off x="19" y="0"/>
            <a:ext cx="12191981" cy="6858000"/>
          </a:xfrm>
          <a:prstGeom prst="rect">
            <a:avLst/>
          </a:prstGeom>
        </p:spPr>
      </p:pic>
      <p:sp>
        <p:nvSpPr>
          <p:cNvPr id="8" name="TextBox 7">
            <a:extLst>
              <a:ext uri="{FF2B5EF4-FFF2-40B4-BE49-F238E27FC236}">
                <a16:creationId xmlns:a16="http://schemas.microsoft.com/office/drawing/2014/main" id="{256F5AB9-1789-A648-BB69-75F7F2A2152F}"/>
              </a:ext>
            </a:extLst>
          </p:cNvPr>
          <p:cNvSpPr txBox="1"/>
          <p:nvPr/>
        </p:nvSpPr>
        <p:spPr>
          <a:xfrm>
            <a:off x="838200" y="1690688"/>
            <a:ext cx="7047016" cy="2123658"/>
          </a:xfrm>
          <a:prstGeom prst="rect">
            <a:avLst/>
          </a:prstGeom>
          <a:noFill/>
        </p:spPr>
        <p:txBody>
          <a:bodyPr wrap="square" rtlCol="0">
            <a:spAutoFit/>
          </a:bodyPr>
          <a:lstStyle/>
          <a:p>
            <a:pPr>
              <a:spcAft>
                <a:spcPts val="600"/>
              </a:spcAft>
            </a:pPr>
            <a:r>
              <a:rPr lang="en-US" sz="4400" b="1" dirty="0">
                <a:solidFill>
                  <a:schemeClr val="bg1"/>
                </a:solidFill>
                <a:latin typeface="Calibri" panose="020F0502020204030204" pitchFamily="34" charset="0"/>
                <a:cs typeface="Calibri" panose="020F0502020204030204" pitchFamily="34" charset="0"/>
              </a:rPr>
              <a:t>NATURAL CHOICES FOR SUSTAINABLE FLEET OPERATIONS AND BUDGETS</a:t>
            </a:r>
          </a:p>
        </p:txBody>
      </p:sp>
      <p:pic>
        <p:nvPicPr>
          <p:cNvPr id="11" name="Picture 10" descr="A close up of text on a black background&#10;&#10;Description automatically generated">
            <a:extLst>
              <a:ext uri="{FF2B5EF4-FFF2-40B4-BE49-F238E27FC236}">
                <a16:creationId xmlns:a16="http://schemas.microsoft.com/office/drawing/2014/main" id="{5BAD5901-1936-DB47-8E39-3645DE93FCCD}"/>
              </a:ext>
            </a:extLst>
          </p:cNvPr>
          <p:cNvPicPr>
            <a:picLocks noChangeAspect="1"/>
          </p:cNvPicPr>
          <p:nvPr/>
        </p:nvPicPr>
        <p:blipFill>
          <a:blip r:embed="rId3"/>
          <a:stretch>
            <a:fillRect/>
          </a:stretch>
        </p:blipFill>
        <p:spPr>
          <a:xfrm>
            <a:off x="9086922" y="4851410"/>
            <a:ext cx="2758367" cy="1664960"/>
          </a:xfrm>
          <a:prstGeom prst="rect">
            <a:avLst/>
          </a:prstGeom>
        </p:spPr>
      </p:pic>
      <p:sp>
        <p:nvSpPr>
          <p:cNvPr id="2" name="TextBox 1">
            <a:extLst>
              <a:ext uri="{FF2B5EF4-FFF2-40B4-BE49-F238E27FC236}">
                <a16:creationId xmlns:a16="http://schemas.microsoft.com/office/drawing/2014/main" id="{1BC5D81B-2F7A-DC43-94D0-B3242592EAE5}"/>
              </a:ext>
            </a:extLst>
          </p:cNvPr>
          <p:cNvSpPr txBox="1"/>
          <p:nvPr/>
        </p:nvSpPr>
        <p:spPr>
          <a:xfrm>
            <a:off x="1033153" y="4851410"/>
            <a:ext cx="5177642" cy="646331"/>
          </a:xfrm>
          <a:prstGeom prst="rect">
            <a:avLst/>
          </a:prstGeom>
          <a:noFill/>
        </p:spPr>
        <p:txBody>
          <a:bodyPr wrap="square" rtlCol="0">
            <a:spAutoFit/>
          </a:bodyPr>
          <a:lstStyle/>
          <a:p>
            <a:r>
              <a:rPr lang="en-US" i="1" dirty="0">
                <a:solidFill>
                  <a:schemeClr val="bg1"/>
                </a:solidFill>
                <a:latin typeface="Merriweather" panose="02000000000000000000" pitchFamily="2" charset="77"/>
                <a:cs typeface="Merriweather" panose="02000000000000000000" pitchFamily="2" charset="77"/>
              </a:rPr>
              <a:t>Ron Flowers, United Soybean Board Consultant</a:t>
            </a:r>
          </a:p>
          <a:p>
            <a:r>
              <a:rPr lang="en-US" i="1" dirty="0">
                <a:solidFill>
                  <a:schemeClr val="bg1"/>
                </a:solidFill>
                <a:latin typeface="Merriweather" panose="02000000000000000000" pitchFamily="2" charset="77"/>
                <a:cs typeface="Merriweather" panose="02000000000000000000" pitchFamily="2" charset="77"/>
              </a:rPr>
              <a:t>September 11, 2019</a:t>
            </a:r>
          </a:p>
        </p:txBody>
      </p:sp>
    </p:spTree>
    <p:extLst>
      <p:ext uri="{BB962C8B-B14F-4D97-AF65-F5344CB8AC3E}">
        <p14:creationId xmlns:p14="http://schemas.microsoft.com/office/powerpoint/2010/main" val="39904767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600503B-CE9A-654D-85BF-9B65B6758F70}"/>
              </a:ext>
            </a:extLst>
          </p:cNvPr>
          <p:cNvSpPr/>
          <p:nvPr/>
        </p:nvSpPr>
        <p:spPr>
          <a:xfrm>
            <a:off x="0" y="32956"/>
            <a:ext cx="12118848" cy="6757988"/>
          </a:xfrm>
          <a:prstGeom prst="rect">
            <a:avLst/>
          </a:prstGeom>
          <a:noFill/>
          <a:ln w="190500">
            <a:solidFill>
              <a:srgbClr val="1E9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close up of a logo&#10;&#10;Description automatically generated">
            <a:extLst>
              <a:ext uri="{FF2B5EF4-FFF2-40B4-BE49-F238E27FC236}">
                <a16:creationId xmlns:a16="http://schemas.microsoft.com/office/drawing/2014/main" id="{039AF598-E5C3-A44F-92B7-AABF0B5AAF00}"/>
              </a:ext>
            </a:extLst>
          </p:cNvPr>
          <p:cNvPicPr>
            <a:picLocks noChangeAspect="1"/>
          </p:cNvPicPr>
          <p:nvPr/>
        </p:nvPicPr>
        <p:blipFill>
          <a:blip r:embed="rId3"/>
          <a:stretch>
            <a:fillRect/>
          </a:stretch>
        </p:blipFill>
        <p:spPr>
          <a:xfrm>
            <a:off x="209550" y="5530850"/>
            <a:ext cx="1445359" cy="984250"/>
          </a:xfrm>
          <a:prstGeom prst="rect">
            <a:avLst/>
          </a:prstGeom>
        </p:spPr>
      </p:pic>
      <p:sp>
        <p:nvSpPr>
          <p:cNvPr id="9" name="TextBox 8">
            <a:extLst>
              <a:ext uri="{FF2B5EF4-FFF2-40B4-BE49-F238E27FC236}">
                <a16:creationId xmlns:a16="http://schemas.microsoft.com/office/drawing/2014/main" id="{B077CE97-A5C0-8D48-94C9-6886D0940A2F}"/>
              </a:ext>
            </a:extLst>
          </p:cNvPr>
          <p:cNvSpPr txBox="1"/>
          <p:nvPr/>
        </p:nvSpPr>
        <p:spPr>
          <a:xfrm>
            <a:off x="1965878" y="3002318"/>
            <a:ext cx="2404241" cy="461665"/>
          </a:xfrm>
          <a:prstGeom prst="rect">
            <a:avLst/>
          </a:prstGeom>
          <a:noFill/>
        </p:spPr>
        <p:txBody>
          <a:bodyPr wrap="square" rtlCol="0">
            <a:spAutoFit/>
          </a:bodyPr>
          <a:lstStyle/>
          <a:p>
            <a:r>
              <a:rPr lang="en-US" sz="2400" i="1" dirty="0">
                <a:solidFill>
                  <a:srgbClr val="004A33"/>
                </a:solidFill>
                <a:latin typeface="Merriweather" panose="02000000000000000000" pitchFamily="2" charset="77"/>
                <a:cs typeface="Merriweather" panose="02000000000000000000" pitchFamily="2" charset="77"/>
              </a:rPr>
              <a:t>Washington, DC</a:t>
            </a:r>
          </a:p>
        </p:txBody>
      </p:sp>
      <p:pic>
        <p:nvPicPr>
          <p:cNvPr id="13" name="image14.jpg">
            <a:extLst>
              <a:ext uri="{FF2B5EF4-FFF2-40B4-BE49-F238E27FC236}">
                <a16:creationId xmlns:a16="http://schemas.microsoft.com/office/drawing/2014/main" id="{4E7D6585-2AAE-6A48-B938-DB103F418699}"/>
              </a:ext>
            </a:extLst>
          </p:cNvPr>
          <p:cNvPicPr>
            <a:picLocks noChangeAspect="1"/>
          </p:cNvPicPr>
          <p:nvPr/>
        </p:nvPicPr>
        <p:blipFill>
          <a:blip r:embed="rId4"/>
          <a:stretch>
            <a:fillRect/>
          </a:stretch>
        </p:blipFill>
        <p:spPr>
          <a:xfrm>
            <a:off x="1423941" y="403939"/>
            <a:ext cx="3860800" cy="2606555"/>
          </a:xfrm>
          <a:prstGeom prst="rect">
            <a:avLst/>
          </a:prstGeom>
          <a:ln w="12700">
            <a:miter lim="400000"/>
          </a:ln>
        </p:spPr>
      </p:pic>
      <p:pic>
        <p:nvPicPr>
          <p:cNvPr id="14" name="image12.jpg" descr="Logan Elgin Sweeper-1">
            <a:extLst>
              <a:ext uri="{FF2B5EF4-FFF2-40B4-BE49-F238E27FC236}">
                <a16:creationId xmlns:a16="http://schemas.microsoft.com/office/drawing/2014/main" id="{05973E2F-291E-484C-86CD-2A23091A9772}"/>
              </a:ext>
            </a:extLst>
          </p:cNvPr>
          <p:cNvPicPr>
            <a:picLocks noChangeAspect="1"/>
          </p:cNvPicPr>
          <p:nvPr/>
        </p:nvPicPr>
        <p:blipFill>
          <a:blip r:embed="rId5"/>
          <a:stretch>
            <a:fillRect/>
          </a:stretch>
        </p:blipFill>
        <p:spPr>
          <a:xfrm>
            <a:off x="6708682" y="396409"/>
            <a:ext cx="4161493" cy="2621613"/>
          </a:xfrm>
          <a:prstGeom prst="rect">
            <a:avLst/>
          </a:prstGeom>
          <a:ln w="12700">
            <a:miter lim="400000"/>
          </a:ln>
        </p:spPr>
      </p:pic>
      <p:sp>
        <p:nvSpPr>
          <p:cNvPr id="16" name="TextBox 15">
            <a:extLst>
              <a:ext uri="{FF2B5EF4-FFF2-40B4-BE49-F238E27FC236}">
                <a16:creationId xmlns:a16="http://schemas.microsoft.com/office/drawing/2014/main" id="{33E6118D-1D89-A648-B035-201B827232ED}"/>
              </a:ext>
            </a:extLst>
          </p:cNvPr>
          <p:cNvSpPr txBox="1"/>
          <p:nvPr/>
        </p:nvSpPr>
        <p:spPr>
          <a:xfrm>
            <a:off x="7821881" y="3027322"/>
            <a:ext cx="2404241" cy="461665"/>
          </a:xfrm>
          <a:prstGeom prst="rect">
            <a:avLst/>
          </a:prstGeom>
          <a:noFill/>
        </p:spPr>
        <p:txBody>
          <a:bodyPr wrap="square" rtlCol="0">
            <a:spAutoFit/>
          </a:bodyPr>
          <a:lstStyle/>
          <a:p>
            <a:r>
              <a:rPr lang="en-US" sz="2400" i="1" dirty="0">
                <a:solidFill>
                  <a:srgbClr val="004A33"/>
                </a:solidFill>
                <a:latin typeface="Merriweather" panose="02000000000000000000" pitchFamily="2" charset="77"/>
                <a:cs typeface="Merriweather" panose="02000000000000000000" pitchFamily="2" charset="77"/>
              </a:rPr>
              <a:t>Logan Airport</a:t>
            </a:r>
          </a:p>
        </p:txBody>
      </p:sp>
      <p:sp>
        <p:nvSpPr>
          <p:cNvPr id="17" name="TextBox 16">
            <a:extLst>
              <a:ext uri="{FF2B5EF4-FFF2-40B4-BE49-F238E27FC236}">
                <a16:creationId xmlns:a16="http://schemas.microsoft.com/office/drawing/2014/main" id="{911DE2E0-01E9-C644-A8DF-50C40CBB6545}"/>
              </a:ext>
            </a:extLst>
          </p:cNvPr>
          <p:cNvSpPr txBox="1"/>
          <p:nvPr/>
        </p:nvSpPr>
        <p:spPr>
          <a:xfrm>
            <a:off x="4319747" y="6052024"/>
            <a:ext cx="3376315" cy="461665"/>
          </a:xfrm>
          <a:prstGeom prst="rect">
            <a:avLst/>
          </a:prstGeom>
          <a:noFill/>
        </p:spPr>
        <p:txBody>
          <a:bodyPr wrap="square" rtlCol="0">
            <a:spAutoFit/>
          </a:bodyPr>
          <a:lstStyle/>
          <a:p>
            <a:r>
              <a:rPr lang="en-US" sz="2400" i="1" dirty="0">
                <a:solidFill>
                  <a:srgbClr val="004A33"/>
                </a:solidFill>
                <a:latin typeface="Merriweather" panose="02000000000000000000" pitchFamily="2" charset="77"/>
                <a:cs typeface="Merriweather" panose="02000000000000000000" pitchFamily="2" charset="77"/>
              </a:rPr>
              <a:t>NY/NJ Port Authority</a:t>
            </a:r>
          </a:p>
        </p:txBody>
      </p:sp>
      <p:pic>
        <p:nvPicPr>
          <p:cNvPr id="5" name="Picture 4" descr="A group of people standing in front of a building&#10;&#10;Description automatically generated">
            <a:extLst>
              <a:ext uri="{FF2B5EF4-FFF2-40B4-BE49-F238E27FC236}">
                <a16:creationId xmlns:a16="http://schemas.microsoft.com/office/drawing/2014/main" id="{0AF066A3-3400-0643-9152-27F7567CCDC9}"/>
              </a:ext>
            </a:extLst>
          </p:cNvPr>
          <p:cNvPicPr>
            <a:picLocks noChangeAspect="1"/>
          </p:cNvPicPr>
          <p:nvPr/>
        </p:nvPicPr>
        <p:blipFill>
          <a:blip r:embed="rId6"/>
          <a:stretch>
            <a:fillRect/>
          </a:stretch>
        </p:blipFill>
        <p:spPr>
          <a:xfrm>
            <a:off x="4246719" y="3381474"/>
            <a:ext cx="3575162" cy="2680887"/>
          </a:xfrm>
          <a:prstGeom prst="rect">
            <a:avLst/>
          </a:prstGeom>
        </p:spPr>
      </p:pic>
    </p:spTree>
    <p:extLst>
      <p:ext uri="{BB962C8B-B14F-4D97-AF65-F5344CB8AC3E}">
        <p14:creationId xmlns:p14="http://schemas.microsoft.com/office/powerpoint/2010/main" val="478314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3C671D5-E25A-7140-AC40-7D8B2CB9CC59}"/>
              </a:ext>
            </a:extLst>
          </p:cNvPr>
          <p:cNvSpPr/>
          <p:nvPr/>
        </p:nvSpPr>
        <p:spPr>
          <a:xfrm>
            <a:off x="0" y="32956"/>
            <a:ext cx="12118848" cy="6757988"/>
          </a:xfrm>
          <a:prstGeom prst="rect">
            <a:avLst/>
          </a:prstGeom>
          <a:noFill/>
          <a:ln w="190500">
            <a:solidFill>
              <a:srgbClr val="1E9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Picture 9" descr="A close up of a logo&#10;&#10;Description automatically generated">
            <a:extLst>
              <a:ext uri="{FF2B5EF4-FFF2-40B4-BE49-F238E27FC236}">
                <a16:creationId xmlns:a16="http://schemas.microsoft.com/office/drawing/2014/main" id="{064159F0-36FA-2D47-9B68-79E3D925BD8F}"/>
              </a:ext>
            </a:extLst>
          </p:cNvPr>
          <p:cNvPicPr>
            <a:picLocks noChangeAspect="1"/>
          </p:cNvPicPr>
          <p:nvPr/>
        </p:nvPicPr>
        <p:blipFill>
          <a:blip r:embed="rId3"/>
          <a:stretch>
            <a:fillRect/>
          </a:stretch>
        </p:blipFill>
        <p:spPr>
          <a:xfrm>
            <a:off x="209550" y="5530850"/>
            <a:ext cx="1445359" cy="984250"/>
          </a:xfrm>
          <a:prstGeom prst="rect">
            <a:avLst/>
          </a:prstGeom>
        </p:spPr>
      </p:pic>
      <p:sp>
        <p:nvSpPr>
          <p:cNvPr id="8" name="TextBox 7">
            <a:extLst>
              <a:ext uri="{FF2B5EF4-FFF2-40B4-BE49-F238E27FC236}">
                <a16:creationId xmlns:a16="http://schemas.microsoft.com/office/drawing/2014/main" id="{43DEE4EA-61DE-1248-8E70-DC34EE2C6057}"/>
              </a:ext>
            </a:extLst>
          </p:cNvPr>
          <p:cNvSpPr txBox="1"/>
          <p:nvPr/>
        </p:nvSpPr>
        <p:spPr>
          <a:xfrm>
            <a:off x="323384" y="401444"/>
            <a:ext cx="8552987" cy="1200329"/>
          </a:xfrm>
          <a:prstGeom prst="rect">
            <a:avLst/>
          </a:prstGeom>
          <a:noFill/>
        </p:spPr>
        <p:txBody>
          <a:bodyPr wrap="square" rtlCol="0">
            <a:spAutoFit/>
          </a:bodyPr>
          <a:lstStyle/>
          <a:p>
            <a:r>
              <a:rPr lang="en-US" sz="7200" b="1" dirty="0">
                <a:solidFill>
                  <a:srgbClr val="01A643"/>
                </a:solidFill>
                <a:latin typeface="Calibri" panose="020F0502020204030204" pitchFamily="34" charset="0"/>
                <a:cs typeface="Calibri" panose="020F0502020204030204" pitchFamily="34" charset="0"/>
              </a:rPr>
              <a:t>SHOP OPERATIONS</a:t>
            </a:r>
          </a:p>
        </p:txBody>
      </p:sp>
      <p:pic>
        <p:nvPicPr>
          <p:cNvPr id="13" name="image17.jpg" descr="Biopennetrant">
            <a:extLst>
              <a:ext uri="{FF2B5EF4-FFF2-40B4-BE49-F238E27FC236}">
                <a16:creationId xmlns:a16="http://schemas.microsoft.com/office/drawing/2014/main" id="{7A943FA0-B661-6C49-A204-501EBFD11E1B}"/>
              </a:ext>
            </a:extLst>
          </p:cNvPr>
          <p:cNvPicPr>
            <a:picLocks noChangeAspect="1"/>
          </p:cNvPicPr>
          <p:nvPr/>
        </p:nvPicPr>
        <p:blipFill>
          <a:blip r:embed="rId4"/>
          <a:stretch>
            <a:fillRect/>
          </a:stretch>
        </p:blipFill>
        <p:spPr>
          <a:xfrm>
            <a:off x="845776" y="1713897"/>
            <a:ext cx="2743200" cy="2590800"/>
          </a:xfrm>
          <a:prstGeom prst="rect">
            <a:avLst/>
          </a:prstGeom>
          <a:ln w="12700">
            <a:miter lim="400000"/>
          </a:ln>
        </p:spPr>
      </p:pic>
      <p:pic>
        <p:nvPicPr>
          <p:cNvPr id="15" name="image16.jpg" descr="Bioparts-4">
            <a:extLst>
              <a:ext uri="{FF2B5EF4-FFF2-40B4-BE49-F238E27FC236}">
                <a16:creationId xmlns:a16="http://schemas.microsoft.com/office/drawing/2014/main" id="{FDA39A1F-D255-194D-93C4-80CED2D37DE5}"/>
              </a:ext>
            </a:extLst>
          </p:cNvPr>
          <p:cNvPicPr>
            <a:picLocks noChangeAspect="1"/>
          </p:cNvPicPr>
          <p:nvPr/>
        </p:nvPicPr>
        <p:blipFill>
          <a:blip r:embed="rId5"/>
          <a:stretch>
            <a:fillRect/>
          </a:stretch>
        </p:blipFill>
        <p:spPr>
          <a:xfrm>
            <a:off x="4629754" y="1709887"/>
            <a:ext cx="2859340" cy="2590800"/>
          </a:xfrm>
          <a:prstGeom prst="rect">
            <a:avLst/>
          </a:prstGeom>
          <a:ln w="12700">
            <a:miter lim="400000"/>
          </a:ln>
        </p:spPr>
      </p:pic>
      <p:pic>
        <p:nvPicPr>
          <p:cNvPr id="16" name="image15.png" descr="Biolift-1">
            <a:extLst>
              <a:ext uri="{FF2B5EF4-FFF2-40B4-BE49-F238E27FC236}">
                <a16:creationId xmlns:a16="http://schemas.microsoft.com/office/drawing/2014/main" id="{DC8A26F3-CB0C-B344-B223-E8B322487F7B}"/>
              </a:ext>
            </a:extLst>
          </p:cNvPr>
          <p:cNvPicPr>
            <a:picLocks noChangeAspect="1"/>
          </p:cNvPicPr>
          <p:nvPr/>
        </p:nvPicPr>
        <p:blipFill>
          <a:blip r:embed="rId6"/>
          <a:stretch>
            <a:fillRect/>
          </a:stretch>
        </p:blipFill>
        <p:spPr>
          <a:xfrm>
            <a:off x="8603026" y="1709887"/>
            <a:ext cx="2343150" cy="2590800"/>
          </a:xfrm>
          <a:prstGeom prst="rect">
            <a:avLst/>
          </a:prstGeom>
          <a:ln w="12700">
            <a:miter lim="400000"/>
          </a:ln>
        </p:spPr>
      </p:pic>
      <p:sp>
        <p:nvSpPr>
          <p:cNvPr id="17" name="Shape 127">
            <a:extLst>
              <a:ext uri="{FF2B5EF4-FFF2-40B4-BE49-F238E27FC236}">
                <a16:creationId xmlns:a16="http://schemas.microsoft.com/office/drawing/2014/main" id="{D60F7065-7779-7841-B53F-BB93CD3A8E23}"/>
              </a:ext>
            </a:extLst>
          </p:cNvPr>
          <p:cNvSpPr/>
          <p:nvPr/>
        </p:nvSpPr>
        <p:spPr>
          <a:xfrm>
            <a:off x="845776" y="4356848"/>
            <a:ext cx="3058633" cy="1169551"/>
          </a:xfrm>
          <a:prstGeom prst="rect">
            <a:avLst/>
          </a:prstGeom>
          <a:ln w="12700">
            <a:miter lim="400000"/>
          </a:ln>
          <a:extLst>
            <a:ext uri="{C572A759-6A51-4108-AA02-DFA0A04FC94B}">
              <ma14:wrappingTextBoxFlag xmlns:ma14="http://schemas.microsoft.com/office/mac/drawingml/2011/main" xmlns="" val="1"/>
            </a:ext>
          </a:extLst>
        </p:spPr>
        <p:txBody>
          <a:bodyPr wrap="square" lIns="45719" rIns="45719">
            <a:spAutoFit/>
          </a:bodyPr>
          <a:lstStyle/>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Penetrates between threads</a:t>
            </a:r>
          </a:p>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High flash point</a:t>
            </a:r>
          </a:p>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Low evaporation</a:t>
            </a:r>
          </a:p>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Residual lubrication</a:t>
            </a:r>
          </a:p>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Water displacin</a:t>
            </a:r>
            <a:r>
              <a:rPr dirty="0">
                <a:solidFill>
                  <a:srgbClr val="004A33"/>
                </a:solidFill>
                <a:effectLst>
                  <a:outerShdw blurRad="38100" dist="38100" dir="2700000" rotWithShape="0">
                    <a:srgbClr val="C0C0C0"/>
                  </a:outerShdw>
                </a:effectLst>
                <a:latin typeface="Merriweather" panose="02000000000000000000" pitchFamily="2" charset="77"/>
                <a:cs typeface="Merriweather" panose="02000000000000000000" pitchFamily="2" charset="77"/>
              </a:rPr>
              <a:t>g</a:t>
            </a:r>
          </a:p>
        </p:txBody>
      </p:sp>
      <p:sp>
        <p:nvSpPr>
          <p:cNvPr id="18" name="Shape 128">
            <a:extLst>
              <a:ext uri="{FF2B5EF4-FFF2-40B4-BE49-F238E27FC236}">
                <a16:creationId xmlns:a16="http://schemas.microsoft.com/office/drawing/2014/main" id="{35CDE94D-BB32-224C-B942-3A67693809FE}"/>
              </a:ext>
            </a:extLst>
          </p:cNvPr>
          <p:cNvSpPr/>
          <p:nvPr/>
        </p:nvSpPr>
        <p:spPr>
          <a:xfrm>
            <a:off x="4750185" y="4408801"/>
            <a:ext cx="2928940" cy="95410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Performance equal to petroleum solvents </a:t>
            </a:r>
          </a:p>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Low VOC and health hazard</a:t>
            </a:r>
          </a:p>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300 degree flash point</a:t>
            </a:r>
          </a:p>
        </p:txBody>
      </p:sp>
      <p:sp>
        <p:nvSpPr>
          <p:cNvPr id="19" name="Shape 129">
            <a:extLst>
              <a:ext uri="{FF2B5EF4-FFF2-40B4-BE49-F238E27FC236}">
                <a16:creationId xmlns:a16="http://schemas.microsoft.com/office/drawing/2014/main" id="{02804322-65C1-9D4F-BE0E-118400BFB3C7}"/>
              </a:ext>
            </a:extLst>
          </p:cNvPr>
          <p:cNvSpPr/>
          <p:nvPr/>
        </p:nvSpPr>
        <p:spPr>
          <a:xfrm>
            <a:off x="8603026" y="4408801"/>
            <a:ext cx="2581276" cy="954107"/>
          </a:xfrm>
          <a:prstGeom prst="rect">
            <a:avLst/>
          </a:prstGeom>
          <a:ln w="12700">
            <a:miter lim="400000"/>
          </a:ln>
          <a:extLst>
            <a:ext uri="{C572A759-6A51-4108-AA02-DFA0A04FC94B}">
              <ma14:wrappingTextBoxFlag xmlns:ma14="http://schemas.microsoft.com/office/mac/drawingml/2011/main" xmlns="" val="1"/>
            </a:ext>
          </a:extLst>
        </p:spPr>
        <p:txBody>
          <a:bodyPr lIns="45719" rIns="45719">
            <a:spAutoFit/>
          </a:bodyPr>
          <a:lstStyle/>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Equal performance as petroleum</a:t>
            </a:r>
          </a:p>
          <a:p>
            <a:pPr marL="228600" indent="-228600">
              <a:buSzPct val="100000"/>
              <a:buChar char="•"/>
              <a:defRPr sz="1400"/>
            </a:pPr>
            <a:r>
              <a:rPr dirty="0">
                <a:solidFill>
                  <a:srgbClr val="004A33"/>
                </a:solidFill>
                <a:latin typeface="Merriweather" panose="02000000000000000000" pitchFamily="2" charset="77"/>
                <a:cs typeface="Merriweather" panose="02000000000000000000" pitchFamily="2" charset="77"/>
              </a:rPr>
              <a:t>Reduced impact in event of leak</a:t>
            </a:r>
          </a:p>
        </p:txBody>
      </p:sp>
    </p:spTree>
    <p:extLst>
      <p:ext uri="{BB962C8B-B14F-4D97-AF65-F5344CB8AC3E}">
        <p14:creationId xmlns:p14="http://schemas.microsoft.com/office/powerpoint/2010/main" val="40496328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C83FAF13-DE87-5F49-B384-6899442EFAA3}"/>
              </a:ext>
            </a:extLst>
          </p:cNvPr>
          <p:cNvSpPr/>
          <p:nvPr/>
        </p:nvSpPr>
        <p:spPr>
          <a:xfrm>
            <a:off x="0" y="32956"/>
            <a:ext cx="12118848" cy="6757988"/>
          </a:xfrm>
          <a:prstGeom prst="rect">
            <a:avLst/>
          </a:prstGeom>
          <a:noFill/>
          <a:ln w="190500">
            <a:solidFill>
              <a:srgbClr val="1E9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6" name="Picture 15" descr="A close up of a logo&#10;&#10;Description automatically generated">
            <a:extLst>
              <a:ext uri="{FF2B5EF4-FFF2-40B4-BE49-F238E27FC236}">
                <a16:creationId xmlns:a16="http://schemas.microsoft.com/office/drawing/2014/main" id="{A6F1CCA9-A96C-0B4C-9D86-41FBE184E947}"/>
              </a:ext>
            </a:extLst>
          </p:cNvPr>
          <p:cNvPicPr>
            <a:picLocks noChangeAspect="1"/>
          </p:cNvPicPr>
          <p:nvPr/>
        </p:nvPicPr>
        <p:blipFill>
          <a:blip r:embed="rId3"/>
          <a:stretch>
            <a:fillRect/>
          </a:stretch>
        </p:blipFill>
        <p:spPr>
          <a:xfrm>
            <a:off x="209550" y="5530850"/>
            <a:ext cx="1445359" cy="984250"/>
          </a:xfrm>
          <a:prstGeom prst="rect">
            <a:avLst/>
          </a:prstGeom>
        </p:spPr>
      </p:pic>
      <p:sp>
        <p:nvSpPr>
          <p:cNvPr id="15" name="TextBox 14">
            <a:extLst>
              <a:ext uri="{FF2B5EF4-FFF2-40B4-BE49-F238E27FC236}">
                <a16:creationId xmlns:a16="http://schemas.microsoft.com/office/drawing/2014/main" id="{68AB5705-FBE0-AA46-9498-672FDA2B1E84}"/>
              </a:ext>
            </a:extLst>
          </p:cNvPr>
          <p:cNvSpPr txBox="1"/>
          <p:nvPr/>
        </p:nvSpPr>
        <p:spPr>
          <a:xfrm>
            <a:off x="323384" y="401444"/>
            <a:ext cx="10192216" cy="1200329"/>
          </a:xfrm>
          <a:prstGeom prst="rect">
            <a:avLst/>
          </a:prstGeom>
          <a:noFill/>
        </p:spPr>
        <p:txBody>
          <a:bodyPr wrap="square" rtlCol="0">
            <a:spAutoFit/>
          </a:bodyPr>
          <a:lstStyle/>
          <a:p>
            <a:r>
              <a:rPr lang="en-US" sz="7200" b="1" dirty="0">
                <a:solidFill>
                  <a:srgbClr val="01A643"/>
                </a:solidFill>
                <a:latin typeface="Calibri" panose="020F0502020204030204" pitchFamily="34" charset="0"/>
                <a:cs typeface="Calibri" panose="020F0502020204030204" pitchFamily="34" charset="0"/>
              </a:rPr>
              <a:t>GROUNDS MAINTENANCE</a:t>
            </a:r>
          </a:p>
        </p:txBody>
      </p:sp>
      <p:pic>
        <p:nvPicPr>
          <p:cNvPr id="18" name="image18.jpg" descr="Bio-saw">
            <a:extLst>
              <a:ext uri="{FF2B5EF4-FFF2-40B4-BE49-F238E27FC236}">
                <a16:creationId xmlns:a16="http://schemas.microsoft.com/office/drawing/2014/main" id="{E4984142-C5DE-4444-96E3-5789A02EE826}"/>
              </a:ext>
            </a:extLst>
          </p:cNvPr>
          <p:cNvPicPr>
            <a:picLocks noChangeAspect="1"/>
          </p:cNvPicPr>
          <p:nvPr/>
        </p:nvPicPr>
        <p:blipFill>
          <a:blip r:embed="rId4"/>
          <a:stretch>
            <a:fillRect/>
          </a:stretch>
        </p:blipFill>
        <p:spPr>
          <a:xfrm>
            <a:off x="1726663" y="1826544"/>
            <a:ext cx="2541589" cy="1412876"/>
          </a:xfrm>
          <a:prstGeom prst="rect">
            <a:avLst/>
          </a:prstGeom>
          <a:ln w="12700">
            <a:miter lim="400000"/>
          </a:ln>
        </p:spPr>
      </p:pic>
      <p:pic>
        <p:nvPicPr>
          <p:cNvPr id="19" name="image20.png" descr="Bio-265-1">
            <a:extLst>
              <a:ext uri="{FF2B5EF4-FFF2-40B4-BE49-F238E27FC236}">
                <a16:creationId xmlns:a16="http://schemas.microsoft.com/office/drawing/2014/main" id="{2EE3D2F5-69EF-8E47-8E79-717425C56005}"/>
              </a:ext>
            </a:extLst>
          </p:cNvPr>
          <p:cNvPicPr>
            <a:picLocks noChangeAspect="1"/>
          </p:cNvPicPr>
          <p:nvPr/>
        </p:nvPicPr>
        <p:blipFill>
          <a:blip r:embed="rId5"/>
          <a:stretch>
            <a:fillRect/>
          </a:stretch>
        </p:blipFill>
        <p:spPr>
          <a:xfrm>
            <a:off x="1726663" y="3809835"/>
            <a:ext cx="2541589" cy="1987551"/>
          </a:xfrm>
          <a:prstGeom prst="rect">
            <a:avLst/>
          </a:prstGeom>
          <a:ln w="12700">
            <a:miter lim="400000"/>
          </a:ln>
        </p:spPr>
      </p:pic>
      <p:pic>
        <p:nvPicPr>
          <p:cNvPr id="21" name="image21.jpg" descr="MS245-4C_11741_280">
            <a:extLst>
              <a:ext uri="{FF2B5EF4-FFF2-40B4-BE49-F238E27FC236}">
                <a16:creationId xmlns:a16="http://schemas.microsoft.com/office/drawing/2014/main" id="{116AD449-4D0D-5B43-A49C-36C4F86A613C}"/>
              </a:ext>
            </a:extLst>
          </p:cNvPr>
          <p:cNvPicPr>
            <a:picLocks noChangeAspect="1"/>
          </p:cNvPicPr>
          <p:nvPr/>
        </p:nvPicPr>
        <p:blipFill>
          <a:blip r:embed="rId6"/>
          <a:stretch>
            <a:fillRect/>
          </a:stretch>
        </p:blipFill>
        <p:spPr>
          <a:xfrm>
            <a:off x="4686067" y="2805112"/>
            <a:ext cx="1466850" cy="2524125"/>
          </a:xfrm>
          <a:prstGeom prst="rect">
            <a:avLst/>
          </a:prstGeom>
          <a:ln w="12700">
            <a:miter lim="400000"/>
          </a:ln>
        </p:spPr>
      </p:pic>
      <p:pic>
        <p:nvPicPr>
          <p:cNvPr id="22" name="image19.png" descr="Bio-955">
            <a:extLst>
              <a:ext uri="{FF2B5EF4-FFF2-40B4-BE49-F238E27FC236}">
                <a16:creationId xmlns:a16="http://schemas.microsoft.com/office/drawing/2014/main" id="{C2ADB961-A1A8-FD4F-9D47-D30905019770}"/>
              </a:ext>
            </a:extLst>
          </p:cNvPr>
          <p:cNvPicPr>
            <a:picLocks noChangeAspect="1"/>
          </p:cNvPicPr>
          <p:nvPr/>
        </p:nvPicPr>
        <p:blipFill>
          <a:blip r:embed="rId7"/>
          <a:stretch>
            <a:fillRect/>
          </a:stretch>
        </p:blipFill>
        <p:spPr>
          <a:xfrm>
            <a:off x="6988788" y="1970261"/>
            <a:ext cx="4294188" cy="3484563"/>
          </a:xfrm>
          <a:prstGeom prst="rect">
            <a:avLst/>
          </a:prstGeom>
          <a:ln w="12700">
            <a:miter lim="400000"/>
          </a:ln>
        </p:spPr>
      </p:pic>
    </p:spTree>
    <p:extLst>
      <p:ext uri="{BB962C8B-B14F-4D97-AF65-F5344CB8AC3E}">
        <p14:creationId xmlns:p14="http://schemas.microsoft.com/office/powerpoint/2010/main" val="30998364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A6121B7F-E3AB-024A-9BF6-11BE10869010}"/>
              </a:ext>
            </a:extLst>
          </p:cNvPr>
          <p:cNvSpPr/>
          <p:nvPr/>
        </p:nvSpPr>
        <p:spPr>
          <a:xfrm>
            <a:off x="0" y="32956"/>
            <a:ext cx="12118848" cy="6757988"/>
          </a:xfrm>
          <a:prstGeom prst="rect">
            <a:avLst/>
          </a:prstGeom>
          <a:noFill/>
          <a:ln w="190500">
            <a:solidFill>
              <a:srgbClr val="1E9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a:extLst>
              <a:ext uri="{FF2B5EF4-FFF2-40B4-BE49-F238E27FC236}">
                <a16:creationId xmlns:a16="http://schemas.microsoft.com/office/drawing/2014/main" id="{BC741E22-A721-064D-BDF3-5985238E0341}"/>
              </a:ext>
            </a:extLst>
          </p:cNvPr>
          <p:cNvPicPr>
            <a:picLocks noChangeAspect="1"/>
          </p:cNvPicPr>
          <p:nvPr/>
        </p:nvPicPr>
        <p:blipFill>
          <a:blip r:embed="rId2"/>
          <a:stretch>
            <a:fillRect/>
          </a:stretch>
        </p:blipFill>
        <p:spPr>
          <a:xfrm>
            <a:off x="1519237" y="775735"/>
            <a:ext cx="9153525" cy="5272430"/>
          </a:xfrm>
          <a:prstGeom prst="rect">
            <a:avLst/>
          </a:prstGeom>
        </p:spPr>
      </p:pic>
      <p:pic>
        <p:nvPicPr>
          <p:cNvPr id="8" name="Picture 7" descr="A close up of a logo&#10;&#10;Description automatically generated">
            <a:extLst>
              <a:ext uri="{FF2B5EF4-FFF2-40B4-BE49-F238E27FC236}">
                <a16:creationId xmlns:a16="http://schemas.microsoft.com/office/drawing/2014/main" id="{0E60F442-CF3C-AB4B-BC43-B800B8837F53}"/>
              </a:ext>
            </a:extLst>
          </p:cNvPr>
          <p:cNvPicPr>
            <a:picLocks noChangeAspect="1"/>
          </p:cNvPicPr>
          <p:nvPr/>
        </p:nvPicPr>
        <p:blipFill>
          <a:blip r:embed="rId3"/>
          <a:stretch>
            <a:fillRect/>
          </a:stretch>
        </p:blipFill>
        <p:spPr>
          <a:xfrm>
            <a:off x="209550" y="5530850"/>
            <a:ext cx="1445359" cy="984250"/>
          </a:xfrm>
          <a:prstGeom prst="rect">
            <a:avLst/>
          </a:prstGeom>
        </p:spPr>
      </p:pic>
    </p:spTree>
    <p:extLst>
      <p:ext uri="{BB962C8B-B14F-4D97-AF65-F5344CB8AC3E}">
        <p14:creationId xmlns:p14="http://schemas.microsoft.com/office/powerpoint/2010/main" val="15577554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AEA47FF-286A-604A-AA0B-5845BBBC52CA}"/>
              </a:ext>
            </a:extLst>
          </p:cNvPr>
          <p:cNvSpPr/>
          <p:nvPr/>
        </p:nvSpPr>
        <p:spPr>
          <a:xfrm>
            <a:off x="0" y="32956"/>
            <a:ext cx="12118848" cy="6757988"/>
          </a:xfrm>
          <a:prstGeom prst="rect">
            <a:avLst/>
          </a:prstGeom>
          <a:noFill/>
          <a:ln w="190500">
            <a:solidFill>
              <a:srgbClr val="1E991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2" name="Picture 11" descr="A close up of a logo&#10;&#10;Description automatically generated">
            <a:extLst>
              <a:ext uri="{FF2B5EF4-FFF2-40B4-BE49-F238E27FC236}">
                <a16:creationId xmlns:a16="http://schemas.microsoft.com/office/drawing/2014/main" id="{D6F91039-1096-0E4F-AFF7-BDF3ED70D778}"/>
              </a:ext>
            </a:extLst>
          </p:cNvPr>
          <p:cNvPicPr>
            <a:picLocks noChangeAspect="1"/>
          </p:cNvPicPr>
          <p:nvPr/>
        </p:nvPicPr>
        <p:blipFill>
          <a:blip r:embed="rId2"/>
          <a:stretch>
            <a:fillRect/>
          </a:stretch>
        </p:blipFill>
        <p:spPr>
          <a:xfrm>
            <a:off x="209550" y="5530850"/>
            <a:ext cx="1445359" cy="984250"/>
          </a:xfrm>
          <a:prstGeom prst="rect">
            <a:avLst/>
          </a:prstGeom>
        </p:spPr>
      </p:pic>
      <p:sp>
        <p:nvSpPr>
          <p:cNvPr id="5" name="TextBox 4">
            <a:extLst>
              <a:ext uri="{FF2B5EF4-FFF2-40B4-BE49-F238E27FC236}">
                <a16:creationId xmlns:a16="http://schemas.microsoft.com/office/drawing/2014/main" id="{503FF830-8B43-2B44-ADCC-5DE5CE4AD902}"/>
              </a:ext>
            </a:extLst>
          </p:cNvPr>
          <p:cNvSpPr txBox="1"/>
          <p:nvPr/>
        </p:nvSpPr>
        <p:spPr>
          <a:xfrm>
            <a:off x="323384" y="401444"/>
            <a:ext cx="8552987" cy="1200329"/>
          </a:xfrm>
          <a:prstGeom prst="rect">
            <a:avLst/>
          </a:prstGeom>
          <a:noFill/>
        </p:spPr>
        <p:txBody>
          <a:bodyPr wrap="square" rtlCol="0">
            <a:spAutoFit/>
          </a:bodyPr>
          <a:lstStyle/>
          <a:p>
            <a:r>
              <a:rPr lang="en-US" sz="7200" b="1" dirty="0">
                <a:solidFill>
                  <a:srgbClr val="01A643"/>
                </a:solidFill>
                <a:latin typeface="Calibri" panose="020F0502020204030204" pitchFamily="34" charset="0"/>
                <a:cs typeface="Calibri" panose="020F0502020204030204" pitchFamily="34" charset="0"/>
              </a:rPr>
              <a:t>THANK YOU!</a:t>
            </a:r>
          </a:p>
        </p:txBody>
      </p:sp>
      <p:sp>
        <p:nvSpPr>
          <p:cNvPr id="6" name="TextBox 5">
            <a:extLst>
              <a:ext uri="{FF2B5EF4-FFF2-40B4-BE49-F238E27FC236}">
                <a16:creationId xmlns:a16="http://schemas.microsoft.com/office/drawing/2014/main" id="{F2BB6333-0670-634D-8F76-63DD7C4F4C29}"/>
              </a:ext>
            </a:extLst>
          </p:cNvPr>
          <p:cNvSpPr txBox="1"/>
          <p:nvPr/>
        </p:nvSpPr>
        <p:spPr>
          <a:xfrm>
            <a:off x="356836" y="1668679"/>
            <a:ext cx="8552987" cy="1569660"/>
          </a:xfrm>
          <a:prstGeom prst="rect">
            <a:avLst/>
          </a:prstGeom>
          <a:noFill/>
        </p:spPr>
        <p:txBody>
          <a:bodyPr wrap="square" rtlCol="0">
            <a:spAutoFit/>
          </a:bodyPr>
          <a:lstStyle/>
          <a:p>
            <a:r>
              <a:rPr lang="en-US" sz="2400" i="1" dirty="0">
                <a:solidFill>
                  <a:srgbClr val="004A33"/>
                </a:solidFill>
                <a:latin typeface="Merriweather" panose="02000000000000000000" pitchFamily="2" charset="77"/>
                <a:cs typeface="Merriweather" panose="02000000000000000000" pitchFamily="2" charset="77"/>
              </a:rPr>
              <a:t>United Soybean Board Consultant </a:t>
            </a:r>
          </a:p>
          <a:p>
            <a:r>
              <a:rPr lang="en-US" sz="2400" dirty="0">
                <a:solidFill>
                  <a:srgbClr val="004A33"/>
                </a:solidFill>
                <a:latin typeface="Merriweather" panose="02000000000000000000" pitchFamily="2" charset="77"/>
                <a:cs typeface="Merriweather" panose="02000000000000000000" pitchFamily="2" charset="77"/>
              </a:rPr>
              <a:t>ronald.flowers@rksolutions.org</a:t>
            </a:r>
          </a:p>
          <a:p>
            <a:r>
              <a:rPr lang="en-US" sz="2400" dirty="0">
                <a:solidFill>
                  <a:srgbClr val="004A33"/>
                </a:solidFill>
                <a:latin typeface="Merriweather" panose="02000000000000000000" pitchFamily="2" charset="77"/>
                <a:cs typeface="Merriweather" panose="02000000000000000000" pitchFamily="2" charset="77"/>
              </a:rPr>
              <a:t>(202) 640-0423</a:t>
            </a:r>
          </a:p>
          <a:p>
            <a:endParaRPr lang="en-US" sz="2400" i="1" dirty="0">
              <a:solidFill>
                <a:srgbClr val="004A33"/>
              </a:solidFill>
              <a:latin typeface="Merriweather" panose="02000000000000000000" pitchFamily="2" charset="77"/>
              <a:cs typeface="Merriweather" panose="02000000000000000000" pitchFamily="2" charset="77"/>
            </a:endParaRPr>
          </a:p>
        </p:txBody>
      </p:sp>
      <p:sp>
        <p:nvSpPr>
          <p:cNvPr id="7" name="TextBox 6">
            <a:extLst>
              <a:ext uri="{FF2B5EF4-FFF2-40B4-BE49-F238E27FC236}">
                <a16:creationId xmlns:a16="http://schemas.microsoft.com/office/drawing/2014/main" id="{CFD4770C-BB84-6D48-9ABE-45AED21E5DE0}"/>
              </a:ext>
            </a:extLst>
          </p:cNvPr>
          <p:cNvSpPr txBox="1"/>
          <p:nvPr/>
        </p:nvSpPr>
        <p:spPr>
          <a:xfrm>
            <a:off x="356833" y="1247830"/>
            <a:ext cx="11289496" cy="584775"/>
          </a:xfrm>
          <a:prstGeom prst="rect">
            <a:avLst/>
          </a:prstGeom>
          <a:noFill/>
        </p:spPr>
        <p:txBody>
          <a:bodyPr wrap="square" rtlCol="0">
            <a:spAutoFit/>
          </a:bodyPr>
          <a:lstStyle/>
          <a:p>
            <a:r>
              <a:rPr lang="en-US" sz="3200" b="1" dirty="0">
                <a:solidFill>
                  <a:srgbClr val="004A33"/>
                </a:solidFill>
                <a:latin typeface="Calibri" panose="020F0502020204030204" pitchFamily="34" charset="0"/>
                <a:cs typeface="Calibri" panose="020F0502020204030204" pitchFamily="34" charset="0"/>
              </a:rPr>
              <a:t>RON FLOWERS</a:t>
            </a:r>
          </a:p>
        </p:txBody>
      </p:sp>
    </p:spTree>
    <p:extLst>
      <p:ext uri="{BB962C8B-B14F-4D97-AF65-F5344CB8AC3E}">
        <p14:creationId xmlns:p14="http://schemas.microsoft.com/office/powerpoint/2010/main" val="87141860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TotalTime>
  <Words>334</Words>
  <Application>Microsoft Office PowerPoint</Application>
  <PresentationFormat>Widescreen</PresentationFormat>
  <Paragraphs>29</Paragraphs>
  <Slides>6</Slides>
  <Notes>3</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vt:i4>
      </vt:variant>
    </vt:vector>
  </HeadingPairs>
  <TitlesOfParts>
    <vt:vector size="11" baseType="lpstr">
      <vt:lpstr>Arial</vt:lpstr>
      <vt:lpstr>Calibri</vt:lpstr>
      <vt:lpstr>Calibri Light</vt:lpstr>
      <vt:lpstr>Merriweather</vt:lpstr>
      <vt:lpstr>Office Theme</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Katharine Lucas</dc:creator>
  <cp:lastModifiedBy>Samantha Shaye</cp:lastModifiedBy>
  <cp:revision>20</cp:revision>
  <dcterms:created xsi:type="dcterms:W3CDTF">2019-08-27T04:12:55Z</dcterms:created>
  <dcterms:modified xsi:type="dcterms:W3CDTF">2019-10-24T19:30:37Z</dcterms:modified>
</cp:coreProperties>
</file>